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4"/>
  </p:notesMasterIdLst>
  <p:sldIdLst>
    <p:sldId id="300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9" autoAdjust="0"/>
    <p:restoredTop sz="86418"/>
  </p:normalViewPr>
  <p:slideViewPr>
    <p:cSldViewPr snapToGrid="0" snapToObjects="1">
      <p:cViewPr varScale="1">
        <p:scale>
          <a:sx n="110" d="100"/>
          <a:sy n="110" d="100"/>
        </p:scale>
        <p:origin x="51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8B766-D2C3-5A42-AB4F-944CC823968A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FD695-F97A-CD41-BA4B-2F2ABC341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4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2181-566D-9846-9FFB-84F8B0653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4EA37-22E7-A24C-B3C7-8EB507C10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6419F-72E7-104C-A9E2-1893297E1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A7260-CE34-054F-B26F-C07872909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AFE7A-CE6D-EF4A-9104-D61F3650E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2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7962-372B-9B45-8D24-5A6EE9412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EBF13-8676-E04F-A098-081538541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0245B-3468-1849-B6E0-08DFC2268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58104-9CF5-4E47-A181-7DB570A6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9484A-3EBB-FD4D-8241-A66AF3B6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9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7E244-8987-0C4A-9EC4-32E299A7D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A73BF-2478-D94F-A199-7345F8007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4B330-94F1-9D4D-857D-80BE7CA8F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1E46B-5EE7-814A-B31B-686EA20A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31DCC-C0A9-864B-878B-D0D7982B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16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04144"/>
            <a:ext cx="10393680" cy="646331"/>
          </a:xfrm>
        </p:spPr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71860"/>
            <a:ext cx="10619923" cy="16230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50B79-0DB9-427B-B0C9-301219BB7526}" type="datetime1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535-E047-7E4E-AC67-9B9E7121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3B2B72-BE74-40B7-948F-1734192F0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2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AFEB-2631-1A40-B555-06F09D7CE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A9376-A6B5-5249-964C-158A886F1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8B86A-917F-5143-AC05-943ACBE8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6B6D7-E920-C642-8019-866CCFB76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E385A-E05B-3D45-8B4B-C85B1FDE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29CF-2EAF-7349-8FB3-AC9D5DB0C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17DA-D535-D84E-A261-7C744C3C5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B5B55-C331-DC44-94DC-D724730C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2F42B-C880-604A-B646-BA8EB44B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4EC6E-68F6-0243-BCB6-B25E81B3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34008-5D5C-ED46-855A-5FF38D5F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DA9FF-8ED5-5342-8465-ABA52FEF7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2F785-58D9-0A40-8BEA-3CA4CD0F9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90A50-D25C-4F41-B9ED-9E318E30A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F0484-32F9-7140-8B0F-ABD5294F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F7402-6AE0-FE4A-933A-4A8564355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29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C820F-3E53-254C-99CF-8E8D3C0D6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5A988A-2E9B-2342-AD5E-22422780E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E83D-AF26-7045-AD53-5E20AF067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393CCD-DC64-D645-8C2A-3C6BF48D9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A1779-8B64-9547-944E-5B1C8E59B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DD54D-FC61-4E4D-B084-E51DB091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37558-DC51-0A43-B316-B02C8DFAF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F9ADCE-A251-504B-A8A5-7FA9A6F9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6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AB4C-79FE-2145-BF72-1EA9426A7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8587C4-48C2-4E40-B5CA-D4D6F47D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052C6-CA08-D540-8ECB-D2008BAD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2EE18-01DB-0442-BCA2-54B1A8A4E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7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E77BC-4BB0-FB4A-9F05-82FA7E948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480E8-C8D9-A54A-933A-69A916D2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FE7E5-75A5-2941-BC61-9222A413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0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E24C8-F235-4942-819A-7F7683C00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724DB-2732-D94A-99B2-8576CCC35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1C15C-087A-7A47-A648-A17C18F19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807D7-C33D-1E4B-86E8-56A1C6B3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CA281-07AA-1641-AE2A-4756D374E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98905-DF54-394C-BBEB-D665CBAF9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4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51CC8-71AC-064D-9C34-4F503F99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2FE62-89F8-F645-9D37-424AF2826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794AD-2170-8548-B3A9-2DB6F282C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34328-8FAA-8A43-9460-13C51A6C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4D95C-15BB-9C41-B4F2-11632DC86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F9943-8891-E14D-908A-B177CF01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1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D896F-939E-9F47-B76D-2383B048B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DA7DD-81A5-5A4D-BB6C-1BF300C0D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B5229-55AE-8641-B96D-D80E63257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0617-F6DF-694A-AB9D-0C49C868798C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1DD23-CDD7-4747-8229-625D9AA73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8D969-6AFA-4C42-B7A1-9ACB5FD65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B8B79-F6E5-D64B-AF77-1809D2D6B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7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25BEB-61D3-3F44-96EF-C5E451E48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57" y="966836"/>
            <a:ext cx="5943600" cy="2394674"/>
          </a:xfrm>
          <a:ln w="38100">
            <a:solidFill>
              <a:srgbClr val="0432FF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Notable Publications</a:t>
            </a:r>
          </a:p>
          <a:p>
            <a:pPr marL="287338" indent="-227013"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K. E. Knowland, C. A. Keller, P. A. Wales, K. Wargan, L. Coy,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M. S. Johnson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J. Liu, R. A. Lucchesi, S. D. Eastham, E. Fleming, Q. Liang,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T. Leblanc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N. J. Livesey, K. A. Walker, L. E. Ott, and S. Pawson (2022), NASA GEOS Composition Forecast Modeling System GEOS-CF v1.0: Stratospheric composition, 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doi:10.1029/2021MS002852.</a:t>
            </a:r>
          </a:p>
          <a:p>
            <a:pPr marL="287338" indent="-227013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Chang, K.-L., Cooper, O. R., Rodriguez, G.,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Iraci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L. T., Yates, E. L.,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Johnson, M. S.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Leblanc, T.,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et al. (2023). Diverging ozone trends above western North America: Boundary layer decreases versus free tropospheric increases. 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JGR: Atmospheres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128, e2022JD038090. https://doi.org/10.1029/2022JD038090.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76987C1-0C3C-4461-88C4-D0E3A193804A}"/>
              </a:ext>
            </a:extLst>
          </p:cNvPr>
          <p:cNvSpPr txBox="1">
            <a:spLocks/>
          </p:cNvSpPr>
          <p:nvPr/>
        </p:nvSpPr>
        <p:spPr>
          <a:xfrm>
            <a:off x="100584" y="5108060"/>
            <a:ext cx="5943600" cy="1700183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CTM/AQ Model Evaluation</a:t>
            </a:r>
          </a:p>
          <a:p>
            <a:pPr marL="227013" indent="-227013">
              <a:spcBef>
                <a:spcPts val="600"/>
              </a:spcBef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TOLNet ozone retrievals used to evaluate the capability of the GEOS-CF model to forecast the impact of stratospheric intrusions on tropospheric composition (Knowland et al., 2022).</a:t>
            </a:r>
          </a:p>
          <a:p>
            <a:pPr marL="227013" indent="-227013">
              <a:spcBef>
                <a:spcPts val="400"/>
              </a:spcBef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Multiple TOLNet stations (TMF, TOPAZ, TROPOZ, RO3QET, LMOL, CCNY) being used to evaluate ozone forecasts from WRF-Chem, GEOS-CF, and RAP-Chem.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85295C1E-998F-9F43-AF64-F224597B1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67" y="38178"/>
            <a:ext cx="912073" cy="90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9C9FF50-90E8-6D4B-8C9B-32FB6FBC2A26}"/>
              </a:ext>
            </a:extLst>
          </p:cNvPr>
          <p:cNvSpPr txBox="1"/>
          <p:nvPr/>
        </p:nvSpPr>
        <p:spPr>
          <a:xfrm>
            <a:off x="1071155" y="16935"/>
            <a:ext cx="10075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843"/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NASA </a:t>
            </a:r>
            <a:r>
              <a:rPr lang="en-US" sz="2700" b="1">
                <a:latin typeface="Arial" panose="020B0604020202020204" pitchFamily="34" charset="0"/>
                <a:cs typeface="Arial" panose="020B0604020202020204" pitchFamily="34" charset="0"/>
              </a:rPr>
              <a:t>ARC FY22-23 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Accomplishments</a:t>
            </a:r>
          </a:p>
          <a:p>
            <a:pPr algn="ctr" defTabSz="913843"/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Matthew Johnson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9C78C2F-AB99-784E-9DA6-E778905FE098}"/>
              </a:ext>
            </a:extLst>
          </p:cNvPr>
          <p:cNvSpPr txBox="1">
            <a:spLocks/>
          </p:cNvSpPr>
          <p:nvPr/>
        </p:nvSpPr>
        <p:spPr>
          <a:xfrm>
            <a:off x="6131786" y="966835"/>
            <a:ext cx="5943600" cy="2716891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Daily AQ Forecast Alerts</a:t>
            </a:r>
          </a:p>
          <a:p>
            <a:pPr marL="227013" indent="-227013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Continued providing daily ozone and aerosol alerts to 8 TOLNet stations (5 models; 6+ forecast cycles). These alerts have proven useful in identifying opportune times to take observations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7013" indent="-227013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Added NOAA NAQFC ozone forecasts into the alert system.</a:t>
            </a:r>
          </a:p>
          <a:p>
            <a:pPr marL="227013" indent="-227013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TOLNet forecast alerts assisted in the network-wide observations (using TMF, TOPAZ, RO3QET, TROPOZ, LMOL, CCNY lidars) of a stratospheric intrusion across the US in 2022.</a:t>
            </a:r>
          </a:p>
          <a:p>
            <a:pPr marL="227013" indent="-227013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In addition to the continued maintenance, we are updating the AQ forecast alert system to provide guidance of when to take observations of “clean” and “polluted” conditions for TEMPO val.</a:t>
            </a:r>
          </a:p>
          <a:p>
            <a:pPr marL="0" indent="0">
              <a:spcBef>
                <a:spcPts val="0"/>
              </a:spcBef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795A33A-2A6E-2948-8136-B5518DC96126}"/>
              </a:ext>
            </a:extLst>
          </p:cNvPr>
          <p:cNvSpPr txBox="1">
            <a:spLocks/>
          </p:cNvSpPr>
          <p:nvPr/>
        </p:nvSpPr>
        <p:spPr>
          <a:xfrm>
            <a:off x="6124245" y="5085249"/>
            <a:ext cx="5943600" cy="1727016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Outlook for FY23-24</a:t>
            </a:r>
          </a:p>
          <a:p>
            <a:pPr marL="227013" indent="-227013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Continue collaboration to apply TOLNet lidar observations in science studies and outreach to the air quality and modeling community.</a:t>
            </a:r>
          </a:p>
          <a:p>
            <a:pPr marL="227013" indent="-227013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Help coordinate best practices for TEMPO validation using TOLNet.</a:t>
            </a:r>
          </a:p>
          <a:p>
            <a:pPr marL="227013" indent="-227013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Publish TROPOMI ozone profile validation study.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0C3E06-C49D-4D3E-BBDF-45E3A9FBD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9257" y="14165"/>
            <a:ext cx="1262743" cy="8839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26F3480-4582-4C4B-B75F-2A33F7D8E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0" y="17335"/>
            <a:ext cx="911892" cy="911892"/>
          </a:xfrm>
          <a:prstGeom prst="rect">
            <a:avLst/>
          </a:prstGeom>
        </p:spPr>
      </p:pic>
      <p:pic>
        <p:nvPicPr>
          <p:cNvPr id="12" name="Picture 11" descr="C:\Users\mjohns34\Desktop\NASA Logo.png">
            <a:extLst>
              <a:ext uri="{FF2B5EF4-FFF2-40B4-BE49-F238E27FC236}">
                <a16:creationId xmlns:a16="http://schemas.microsoft.com/office/drawing/2014/main" id="{D723F48F-ADD6-4B12-B1F1-76F1D802FA9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074" y="84500"/>
            <a:ext cx="1003994" cy="83931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6E82658-A2B8-EC01-D1F5-FA28287E886E}"/>
              </a:ext>
            </a:extLst>
          </p:cNvPr>
          <p:cNvSpPr txBox="1">
            <a:spLocks/>
          </p:cNvSpPr>
          <p:nvPr/>
        </p:nvSpPr>
        <p:spPr>
          <a:xfrm>
            <a:off x="106737" y="3458215"/>
            <a:ext cx="5943600" cy="1545337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Invited Presentations</a:t>
            </a:r>
          </a:p>
          <a:p>
            <a:pPr marL="60325" indent="0"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Johnson et 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(2022), TOLNet Air Quality Forecast Alert System, EPA Stratospheric Intrusion Working Group.</a:t>
            </a:r>
          </a:p>
          <a:p>
            <a:pPr marL="60325" indent="0"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Johnson et 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(2022), Application of TOLNet for investigating wildfire impacts on tropospheric composition and air quality, EPA Region 10 Wildfire Impacts Working Group.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AD373E8-CEDE-6E47-0105-FEB6C5022AFA}"/>
              </a:ext>
            </a:extLst>
          </p:cNvPr>
          <p:cNvSpPr txBox="1">
            <a:spLocks/>
          </p:cNvSpPr>
          <p:nvPr/>
        </p:nvSpPr>
        <p:spPr>
          <a:xfrm>
            <a:off x="6128597" y="3817559"/>
            <a:ext cx="5943600" cy="1133856"/>
          </a:xfrm>
          <a:prstGeom prst="rect">
            <a:avLst/>
          </a:prstGeom>
          <a:ln w="38100">
            <a:solidFill>
              <a:srgbClr val="0432FF"/>
            </a:solidFill>
          </a:ln>
        </p:spPr>
        <p:txBody>
          <a:bodyPr vert="horz" wrap="square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TROPOMI/TEMPO Validation</a:t>
            </a:r>
          </a:p>
          <a:p>
            <a:pPr marL="227013" indent="-227013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Participation in the development of TEMPO validation document.</a:t>
            </a:r>
          </a:p>
          <a:p>
            <a:pPr marL="227013" indent="-227013">
              <a:spcBef>
                <a:spcPts val="600"/>
              </a:spcBef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Applying TOLNet for validating TROPOMI ozone profiles (next slide).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8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012875-C714-45E0-B6DD-FDDB118EB920}"/>
              </a:ext>
            </a:extLst>
          </p:cNvPr>
          <p:cNvSpPr txBox="1">
            <a:spLocks/>
          </p:cNvSpPr>
          <p:nvPr/>
        </p:nvSpPr>
        <p:spPr bwMode="auto">
          <a:xfrm>
            <a:off x="-6848" y="1817861"/>
            <a:ext cx="6213323" cy="424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73" tIns="48436" rIns="96873" bIns="48436" numCol="1" anchor="t" anchorCtr="0" compatLnSpc="1">
            <a:prstTxWarp prst="textNoShape">
              <a:avLst/>
            </a:prstTxWarp>
          </a:bodyPr>
          <a:lstStyle>
            <a:lvl1pPr marL="342515" indent="-342515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320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-108" charset="-128"/>
                <a:cs typeface="Arial" panose="020B0604020202020204" pitchFamily="34" charset="0"/>
              </a:defRPr>
            </a:lvl1pPr>
            <a:lvl2pPr marL="721500" indent="-256886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280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-108" charset="-128"/>
                <a:cs typeface="Arial" panose="020B0604020202020204" pitchFamily="34" charset="0"/>
              </a:defRPr>
            </a:lvl2pPr>
            <a:lvl3pPr marL="1071943" indent="-229928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-108" charset="-128"/>
                <a:cs typeface="Arial" panose="020B0604020202020204" pitchFamily="34" charset="0"/>
              </a:defRPr>
            </a:lvl3pPr>
            <a:lvl4pPr marL="1419214" indent="-226756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-108" charset="-128"/>
                <a:cs typeface="Arial" panose="020B0604020202020204" pitchFamily="34" charset="0"/>
              </a:defRPr>
            </a:lvl4pPr>
            <a:lvl5pPr marL="1769658" indent="-228342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accent2"/>
                </a:solidFill>
                <a:latin typeface="Arial" panose="020B0604020202020204" pitchFamily="34" charset="0"/>
                <a:ea typeface="ＭＳ Ｐゴシック" pitchFamily="-108" charset="-128"/>
                <a:cs typeface="Arial" panose="020B0604020202020204" pitchFamily="34" charset="0"/>
              </a:defRPr>
            </a:lvl5pPr>
            <a:lvl6pPr marL="2226343" indent="-228342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accent2"/>
                </a:solidFill>
                <a:latin typeface="+mn-lt"/>
                <a:ea typeface="ＭＳ Ｐゴシック" pitchFamily="-108" charset="-128"/>
              </a:defRPr>
            </a:lvl6pPr>
            <a:lvl7pPr marL="2683029" indent="-228342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accent2"/>
                </a:solidFill>
                <a:latin typeface="+mn-lt"/>
                <a:ea typeface="ＭＳ Ｐゴシック" pitchFamily="-108" charset="-128"/>
              </a:defRPr>
            </a:lvl7pPr>
            <a:lvl8pPr marL="3139710" indent="-228342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accent2"/>
                </a:solidFill>
                <a:latin typeface="+mn-lt"/>
                <a:ea typeface="ＭＳ Ｐゴシック" pitchFamily="-108" charset="-128"/>
              </a:defRPr>
            </a:lvl8pPr>
            <a:lvl9pPr marL="3596401" indent="-228342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accent2"/>
                </a:solidFill>
                <a:latin typeface="+mn-lt"/>
                <a:ea typeface="ＭＳ Ｐゴシック" pitchFamily="-108" charset="-128"/>
              </a:defRPr>
            </a:lvl9pPr>
          </a:lstStyle>
          <a:p>
            <a:pPr marL="0" lvl="0" indent="0" algn="just" eaLnBrk="1" fontAlgn="auto" hangingPunct="1">
              <a:spcBef>
                <a:spcPts val="0"/>
              </a:spcBef>
              <a:spcAft>
                <a:spcPts val="200"/>
              </a:spcAft>
              <a:buSzTx/>
              <a:buNone/>
              <a:defRPr/>
            </a:pPr>
            <a:r>
              <a:rPr lang="en-US" sz="1500" b="1" kern="0" dirty="0">
                <a:solidFill>
                  <a:srgbClr val="3F26F8"/>
                </a:solidFill>
                <a:latin typeface="+mn-lt"/>
                <a:ea typeface="+mn-ea"/>
                <a:cs typeface="+mn-cs"/>
              </a:rPr>
              <a:t>Significance:</a:t>
            </a:r>
          </a:p>
          <a:p>
            <a:pPr marL="173038" lvl="0" indent="-173038" algn="just" eaLnBrk="1" fontAlgn="auto" hangingPunct="1">
              <a:spcBef>
                <a:spcPts val="0"/>
              </a:spcBef>
              <a:spcAft>
                <a:spcPts val="400"/>
              </a:spcAft>
              <a:buSzTx/>
              <a:buFont typeface="Wingdings" panose="05000000000000000000" pitchFamily="2" charset="2"/>
              <a:buChar char="ü"/>
              <a:defRPr/>
            </a:pPr>
            <a:r>
              <a:rPr lang="en-US" sz="1400" kern="0" dirty="0">
                <a:solidFill>
                  <a:srgbClr val="3F26F8"/>
                </a:solidFill>
                <a:latin typeface="+mn-lt"/>
                <a:ea typeface="+mn-ea"/>
                <a:cs typeface="+mn-cs"/>
              </a:rPr>
              <a:t>The NASA Tropospheric Ozone Lidar Network (TOLNet) provides observations which can be used for validating space-borne retrievals of ozone profiles.</a:t>
            </a:r>
          </a:p>
          <a:p>
            <a:pPr marL="173038" lvl="0" indent="-173038" algn="just" eaLnBrk="1" fontAlgn="auto" hangingPunct="1">
              <a:spcBef>
                <a:spcPts val="0"/>
              </a:spcBef>
              <a:spcAft>
                <a:spcPts val="400"/>
              </a:spcAft>
              <a:buSzTx/>
              <a:buFont typeface="Wingdings" panose="05000000000000000000" pitchFamily="2" charset="2"/>
              <a:buChar char="ü"/>
              <a:defRPr/>
            </a:pPr>
            <a:r>
              <a:rPr lang="en-US" sz="1400" kern="0" dirty="0">
                <a:solidFill>
                  <a:srgbClr val="3F26F8"/>
                </a:solidFill>
                <a:latin typeface="+mn-lt"/>
                <a:ea typeface="+mn-ea"/>
                <a:cs typeface="+mn-cs"/>
              </a:rPr>
              <a:t>The validation of TEMPO ozone profile and PBL-column (0-2 km) products is a major goal of TOLNet in 2023-2024.</a:t>
            </a: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3F26F8"/>
              </a:solidFill>
              <a:effectLst/>
              <a:uLnTx/>
              <a:uFillTx/>
              <a:latin typeface="+mn-lt"/>
              <a:ea typeface="ＭＳ Ｐゴシック" pitchFamily="-108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3F26F8"/>
                </a:solidFill>
                <a:effectLst/>
                <a:uLnTx/>
                <a:uFillTx/>
                <a:latin typeface="+mn-lt"/>
                <a:ea typeface="ＭＳ Ｐゴシック" pitchFamily="-108" charset="-128"/>
                <a:cs typeface="Arial" panose="020B0604020202020204" pitchFamily="34" charset="0"/>
              </a:rPr>
              <a:t>Background: </a:t>
            </a:r>
          </a:p>
          <a:p>
            <a:pPr marL="112713" lvl="0" indent="-112713" algn="just">
              <a:spcBef>
                <a:spcPts val="0"/>
              </a:spcBef>
              <a:spcAft>
                <a:spcPts val="400"/>
              </a:spcAft>
            </a:pPr>
            <a:r>
              <a:rPr lang="en-US" sz="1400" kern="0" dirty="0">
                <a:solidFill>
                  <a:srgbClr val="3F26F8"/>
                </a:solidFill>
                <a:latin typeface="+mn-lt"/>
              </a:rPr>
              <a:t>TOLNet acquired hundreds of hours of co-located ozone profile observations in 2018/2019 for TROPOMI ozone profile retrieval validation.</a:t>
            </a:r>
          </a:p>
          <a:p>
            <a:pPr marL="112713" lvl="0" indent="-112713" algn="just">
              <a:spcBef>
                <a:spcPts val="0"/>
              </a:spcBef>
              <a:spcAft>
                <a:spcPts val="400"/>
              </a:spcAft>
            </a:pPr>
            <a:r>
              <a:rPr lang="en-US" sz="1400" kern="0" dirty="0">
                <a:solidFill>
                  <a:srgbClr val="3F26F8"/>
                </a:solidFill>
                <a:latin typeface="+mn-lt"/>
              </a:rPr>
              <a:t>The University of Bremen produced and published an ozone profile product (UV, IR, and UV+IR) for TROPOMI and </a:t>
            </a:r>
            <a:r>
              <a:rPr lang="en-US" sz="1400" kern="0" dirty="0" err="1">
                <a:solidFill>
                  <a:srgbClr val="3F26F8"/>
                </a:solidFill>
                <a:latin typeface="+mn-lt"/>
              </a:rPr>
              <a:t>TROPOMI+CrIS</a:t>
            </a:r>
            <a:r>
              <a:rPr lang="en-US" sz="1400" kern="0" dirty="0">
                <a:solidFill>
                  <a:srgbClr val="3F26F8"/>
                </a:solidFill>
                <a:latin typeface="+mn-lt"/>
              </a:rPr>
              <a:t> provided co-located retrievals for TOLNet.</a:t>
            </a:r>
          </a:p>
          <a:p>
            <a:pPr marL="112713" lvl="0" indent="-112713" algn="just">
              <a:spcBef>
                <a:spcPts val="600"/>
              </a:spcBef>
              <a:spcAft>
                <a:spcPts val="200"/>
              </a:spcAft>
              <a:buNone/>
            </a:pP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3F26F8"/>
                </a:solidFill>
                <a:effectLst/>
                <a:uLnTx/>
                <a:uFillTx/>
                <a:latin typeface="+mn-lt"/>
                <a:ea typeface="ＭＳ Ｐゴシック" pitchFamily="-108" charset="-128"/>
                <a:cs typeface="Arial" panose="020B0604020202020204" pitchFamily="34" charset="0"/>
              </a:rPr>
              <a:t>Analysis:</a:t>
            </a:r>
          </a:p>
          <a:p>
            <a:pPr marL="112713" lvl="0" indent="-112713" algn="just">
              <a:spcBef>
                <a:spcPts val="0"/>
              </a:spcBef>
              <a:spcAft>
                <a:spcPts val="400"/>
              </a:spcAft>
            </a:pPr>
            <a:r>
              <a:rPr lang="en-US" sz="1400" kern="0" dirty="0">
                <a:solidFill>
                  <a:srgbClr val="3F26F8"/>
                </a:solidFill>
                <a:latin typeface="+mn-lt"/>
              </a:rPr>
              <a:t>Preliminary evaluation and validation of the Univ. of Bremen TROPOMI and </a:t>
            </a:r>
            <a:r>
              <a:rPr lang="en-US" sz="1400" kern="0" dirty="0" err="1">
                <a:solidFill>
                  <a:srgbClr val="3F26F8"/>
                </a:solidFill>
                <a:latin typeface="+mn-lt"/>
              </a:rPr>
              <a:t>TROPOMI+CrIS</a:t>
            </a:r>
            <a:r>
              <a:rPr lang="en-US" sz="1400" kern="0" dirty="0">
                <a:solidFill>
                  <a:srgbClr val="3F26F8"/>
                </a:solidFill>
                <a:latin typeface="+mn-lt"/>
              </a:rPr>
              <a:t> ozone profile product conducted with TOLNet observations within 25 km and 2 hours of the retrievals.  </a:t>
            </a:r>
          </a:p>
          <a:p>
            <a:pPr marL="112713" lvl="0" indent="-112713" algn="just">
              <a:spcBef>
                <a:spcPts val="0"/>
              </a:spcBef>
              <a:spcAft>
                <a:spcPts val="400"/>
              </a:spcAft>
            </a:pPr>
            <a:r>
              <a:rPr lang="en-US" sz="1400" kern="0" dirty="0">
                <a:solidFill>
                  <a:srgbClr val="3F26F8"/>
                </a:solidFill>
                <a:latin typeface="+mn-lt"/>
              </a:rPr>
              <a:t>TROPOMI ozone profile retrievals are also compared to </a:t>
            </a:r>
            <a:r>
              <a:rPr lang="en-US" sz="1400" kern="0" dirty="0" err="1">
                <a:solidFill>
                  <a:srgbClr val="3F26F8"/>
                </a:solidFill>
                <a:latin typeface="+mn-lt"/>
              </a:rPr>
              <a:t>ozonesonde</a:t>
            </a:r>
            <a:r>
              <a:rPr lang="en-US" sz="1400" kern="0" dirty="0">
                <a:solidFill>
                  <a:srgbClr val="3F26F8"/>
                </a:solidFill>
                <a:latin typeface="+mn-lt"/>
              </a:rPr>
              <a:t> data from NOAA/ESRL/GML, UAH, and LISTOS-2018/OWLETS-2 field campaigns.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211D10B-242D-48B1-B522-143720121C64}"/>
              </a:ext>
            </a:extLst>
          </p:cNvPr>
          <p:cNvGrpSpPr/>
          <p:nvPr/>
        </p:nvGrpSpPr>
        <p:grpSpPr>
          <a:xfrm>
            <a:off x="85940" y="34893"/>
            <a:ext cx="12070080" cy="1756809"/>
            <a:chOff x="57707" y="-23016"/>
            <a:chExt cx="12070080" cy="1756809"/>
          </a:xfrm>
        </p:grpSpPr>
        <p:pic>
          <p:nvPicPr>
            <p:cNvPr id="12" name="Picture 11" descr="C:\Users\mjohns34\Desktop\NASA Logo.png">
              <a:extLst>
                <a:ext uri="{FF2B5EF4-FFF2-40B4-BE49-F238E27FC236}">
                  <a16:creationId xmlns:a16="http://schemas.microsoft.com/office/drawing/2014/main" id="{7353E3B4-2B30-43B0-AF63-F4E705FD9E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303" y="541403"/>
              <a:ext cx="1180204" cy="954101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513B4AA-7EDA-4E54-A45A-FBF4730087C1}"/>
                </a:ext>
              </a:extLst>
            </p:cNvPr>
            <p:cNvGrpSpPr/>
            <p:nvPr/>
          </p:nvGrpSpPr>
          <p:grpSpPr>
            <a:xfrm>
              <a:off x="550917" y="-23016"/>
              <a:ext cx="11036174" cy="1469110"/>
              <a:chOff x="507787" y="11488"/>
              <a:chExt cx="11036174" cy="1469110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18E49-06D5-476E-BF60-DB8CB7C47F3F}"/>
                  </a:ext>
                </a:extLst>
              </p:cNvPr>
              <p:cNvSpPr txBox="1"/>
              <p:nvPr/>
            </p:nvSpPr>
            <p:spPr>
              <a:xfrm>
                <a:off x="507787" y="11488"/>
                <a:ext cx="1103617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3843"/>
                <a:r>
                  <a:rPr lang="en-US" sz="3000" b="1" dirty="0">
                    <a:solidFill>
                      <a:srgbClr val="3E36E8"/>
                    </a:solidFill>
                  </a:rPr>
                  <a:t>TOLNet validation of TROPOMI ozone profiles in the troposphere: impact of retrieval wavelengths</a:t>
                </a:r>
                <a:endParaRPr lang="en-US" sz="3000" b="1" dirty="0">
                  <a:solidFill>
                    <a:srgbClr val="3E36E8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FE2227-FA0D-4088-908E-4F28D566B9D8}"/>
                  </a:ext>
                </a:extLst>
              </p:cNvPr>
              <p:cNvSpPr txBox="1"/>
              <p:nvPr/>
            </p:nvSpPr>
            <p:spPr>
              <a:xfrm>
                <a:off x="980197" y="1142044"/>
                <a:ext cx="10058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3843"/>
                <a:r>
                  <a:rPr lang="en-US" sz="1600" b="1" dirty="0">
                    <a:solidFill>
                      <a:srgbClr val="3F26F8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Matthew Johnson, TOLNet, and Univ. of Bremen teams</a:t>
                </a:r>
                <a:endParaRPr lang="en-US" sz="1600" b="1" baseline="30000" dirty="0">
                  <a:solidFill>
                    <a:srgbClr val="3F26F8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D1007FD-208B-4C62-9E22-ABDEAB391376}"/>
                </a:ext>
              </a:extLst>
            </p:cNvPr>
            <p:cNvGrpSpPr/>
            <p:nvPr/>
          </p:nvGrpSpPr>
          <p:grpSpPr>
            <a:xfrm>
              <a:off x="57707" y="1698360"/>
              <a:ext cx="12070080" cy="35433"/>
              <a:chOff x="67276" y="1717410"/>
              <a:chExt cx="12008364" cy="35433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D7DCE94-0431-40FB-8F7D-464D1ECBDD28}"/>
                  </a:ext>
                </a:extLst>
              </p:cNvPr>
              <p:cNvCxnSpPr/>
              <p:nvPr/>
            </p:nvCxnSpPr>
            <p:spPr>
              <a:xfrm>
                <a:off x="67276" y="1717410"/>
                <a:ext cx="12008364" cy="0"/>
              </a:xfrm>
              <a:prstGeom prst="line">
                <a:avLst/>
              </a:prstGeom>
              <a:ln w="15875">
                <a:solidFill>
                  <a:srgbClr val="3F26F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A89C35D-597A-4743-B08F-287A78581DD5}"/>
                  </a:ext>
                </a:extLst>
              </p:cNvPr>
              <p:cNvCxnSpPr/>
              <p:nvPr/>
            </p:nvCxnSpPr>
            <p:spPr>
              <a:xfrm>
                <a:off x="67276" y="1752843"/>
                <a:ext cx="12008364" cy="0"/>
              </a:xfrm>
              <a:prstGeom prst="line">
                <a:avLst/>
              </a:prstGeom>
              <a:ln w="15875">
                <a:solidFill>
                  <a:srgbClr val="3F26F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6F75443D-5131-4097-B8B4-A5152ECDFA3B}"/>
              </a:ext>
            </a:extLst>
          </p:cNvPr>
          <p:cNvSpPr/>
          <p:nvPr/>
        </p:nvSpPr>
        <p:spPr>
          <a:xfrm>
            <a:off x="-6848" y="6025595"/>
            <a:ext cx="120434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200"/>
              </a:spcAft>
              <a:defRPr/>
            </a:pPr>
            <a:r>
              <a:rPr lang="en-US" sz="1500" b="1" kern="0" dirty="0">
                <a:solidFill>
                  <a:srgbClr val="3F26F8"/>
                </a:solidFill>
              </a:rPr>
              <a:t>Results: </a:t>
            </a:r>
          </a:p>
          <a:p>
            <a:pPr marL="112713" lvl="0" indent="-112713" algn="just">
              <a:spcAft>
                <a:spcPts val="300"/>
              </a:spcAft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srgbClr val="3F26F8"/>
                </a:solidFill>
              </a:rPr>
              <a:t>TOLNet data is an effective tool for evaluating/validating TROPOMI tropospheric ozone profile retrievals (Fig. 1).</a:t>
            </a:r>
          </a:p>
          <a:p>
            <a:pPr marL="112713" lvl="0" indent="-112713" algn="just">
              <a:spcAft>
                <a:spcPts val="400"/>
              </a:spcAft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solidFill>
                  <a:srgbClr val="3F26F8"/>
                </a:solidFill>
              </a:rPr>
              <a:t>More thorough statistical evaluation of TROPOMI </a:t>
            </a:r>
            <a:r>
              <a:rPr lang="en-US" sz="1400" kern="0" dirty="0">
                <a:solidFill>
                  <a:srgbClr val="3F26F8"/>
                </a:solidFill>
                <a:latin typeface="+mn-lt"/>
              </a:rPr>
              <a:t>and </a:t>
            </a:r>
            <a:r>
              <a:rPr lang="en-US" sz="1400" kern="0" dirty="0" err="1">
                <a:solidFill>
                  <a:srgbClr val="3F26F8"/>
                </a:solidFill>
                <a:latin typeface="+mn-lt"/>
              </a:rPr>
              <a:t>TROPOMI+CrIS</a:t>
            </a:r>
            <a:r>
              <a:rPr lang="en-US" sz="1400" kern="0" dirty="0">
                <a:solidFill>
                  <a:srgbClr val="3F26F8"/>
                </a:solidFill>
                <a:latin typeface="+mn-lt"/>
              </a:rPr>
              <a:t> </a:t>
            </a:r>
            <a:r>
              <a:rPr lang="en-US" sz="1400" kern="0" dirty="0">
                <a:solidFill>
                  <a:srgbClr val="3F26F8"/>
                </a:solidFill>
              </a:rPr>
              <a:t>data will be performed going forward.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60BE36-FAA6-4658-9269-BD590F62A3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0123" y="517728"/>
            <a:ext cx="1127670" cy="1154520"/>
          </a:xfrm>
          <a:prstGeom prst="rect">
            <a:avLst/>
          </a:prstGeom>
        </p:spPr>
      </p:pic>
      <p:pic>
        <p:nvPicPr>
          <p:cNvPr id="23" name="Picture 2" descr="Programs | Earth Science at Ames">
            <a:extLst>
              <a:ext uri="{FF2B5EF4-FFF2-40B4-BE49-F238E27FC236}">
                <a16:creationId xmlns:a16="http://schemas.microsoft.com/office/drawing/2014/main" id="{DF8FA216-04FD-4081-C427-C826FD174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585" y="590603"/>
            <a:ext cx="1017514" cy="101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0486EF3-A49C-7C08-C8AE-F7BB40814B93}"/>
              </a:ext>
            </a:extLst>
          </p:cNvPr>
          <p:cNvGrpSpPr/>
          <p:nvPr/>
        </p:nvGrpSpPr>
        <p:grpSpPr>
          <a:xfrm>
            <a:off x="6270512" y="2116453"/>
            <a:ext cx="5873654" cy="4070147"/>
            <a:chOff x="6296639" y="2081617"/>
            <a:chExt cx="5873654" cy="40701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9630F7-F223-4473-8372-981BE7EC2C79}"/>
                </a:ext>
              </a:extLst>
            </p:cNvPr>
            <p:cNvSpPr/>
            <p:nvPr/>
          </p:nvSpPr>
          <p:spPr>
            <a:xfrm>
              <a:off x="6340185" y="5505433"/>
              <a:ext cx="58301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1200" b="1" dirty="0">
                  <a:solidFill>
                    <a:prstClr val="black"/>
                  </a:solidFill>
                </a:rPr>
                <a:t>Figure 1</a:t>
              </a:r>
              <a:r>
                <a:rPr lang="en-US" sz="1200" dirty="0">
                  <a:solidFill>
                    <a:prstClr val="black"/>
                  </a:solidFill>
                </a:rPr>
                <a:t>. </a:t>
              </a:r>
              <a:r>
                <a:rPr lang="en-US" sz="1200" b="1" dirty="0">
                  <a:solidFill>
                    <a:srgbClr val="FF0000"/>
                  </a:solidFill>
                </a:rPr>
                <a:t>TROPOMI UV-wavelength ozone </a:t>
              </a:r>
              <a:r>
                <a:rPr lang="en-US" sz="1200" dirty="0">
                  <a:solidFill>
                    <a:prstClr val="black"/>
                  </a:solidFill>
                </a:rPr>
                <a:t>(</a:t>
              </a:r>
              <a:r>
                <a:rPr lang="en-US" sz="1200" b="1" dirty="0">
                  <a:solidFill>
                    <a:srgbClr val="FF0000"/>
                  </a:solidFill>
                </a:rPr>
                <a:t>red solid line</a:t>
              </a:r>
              <a:r>
                <a:rPr lang="en-US" sz="1200" dirty="0">
                  <a:solidFill>
                    <a:prstClr val="black"/>
                  </a:solidFill>
                </a:rPr>
                <a:t>) and a priori (dashed red line) profiles compared to raw TMTOL (solid black line) and </a:t>
              </a:r>
              <a:r>
                <a:rPr lang="en-US" sz="1200" b="1" dirty="0">
                  <a:solidFill>
                    <a:prstClr val="black"/>
                  </a:solidFill>
                </a:rPr>
                <a:t>lidar observations convolved with TROPOMI AKs (dashed black line</a:t>
              </a:r>
              <a:r>
                <a:rPr lang="en-US" sz="1200" dirty="0">
                  <a:solidFill>
                    <a:prstClr val="black"/>
                  </a:solidFill>
                </a:rPr>
                <a:t>) in 2018 and 2019. </a:t>
              </a:r>
              <a:endParaRPr lang="en-US" sz="1200" dirty="0"/>
            </a:p>
          </p:txBody>
        </p:sp>
        <p:pic>
          <p:nvPicPr>
            <p:cNvPr id="9" name="Picture 8" descr="Chart&#10;&#10;Description automatically generated">
              <a:extLst>
                <a:ext uri="{FF2B5EF4-FFF2-40B4-BE49-F238E27FC236}">
                  <a16:creationId xmlns:a16="http://schemas.microsoft.com/office/drawing/2014/main" id="{9EC0B8B6-EDA4-687C-32A6-C5C67A8A0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296639" y="2081617"/>
              <a:ext cx="5749933" cy="34406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1367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Words>753</Words>
  <Application>Microsoft Office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NASA-Supported Ground Networks</dc:title>
  <dc:creator>Kaye, Jack (HQ-DK000)</dc:creator>
  <cp:lastModifiedBy>Johnson, Matthew (ARC-SGE)</cp:lastModifiedBy>
  <cp:revision>163</cp:revision>
  <dcterms:created xsi:type="dcterms:W3CDTF">2020-12-11T16:07:40Z</dcterms:created>
  <dcterms:modified xsi:type="dcterms:W3CDTF">2023-05-02T23:23:04Z</dcterms:modified>
</cp:coreProperties>
</file>